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72" r:id="rId2"/>
    <p:sldId id="373" r:id="rId3"/>
    <p:sldId id="374" r:id="rId4"/>
    <p:sldId id="375" r:id="rId5"/>
    <p:sldId id="376" r:id="rId6"/>
    <p:sldId id="377" r:id="rId7"/>
  </p:sldIdLst>
  <p:sldSz cx="9144000" cy="6858000" type="screen4x3"/>
  <p:notesSz cx="7104063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00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3224" userDrawn="1">
          <p15:clr>
            <a:srgbClr val="A4A3A4"/>
          </p15:clr>
        </p15:guide>
        <p15:guide id="4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ie Robertson" initials="JR" lastIdx="3" clrIdx="0">
    <p:extLst>
      <p:ext uri="{19B8F6BF-5375-455C-9EA6-DF929625EA0E}">
        <p15:presenceInfo xmlns:p15="http://schemas.microsoft.com/office/powerpoint/2012/main" userId="Jamie Robert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ECC"/>
    <a:srgbClr val="F5676A"/>
    <a:srgbClr val="C40000"/>
    <a:srgbClr val="FB9BA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404" autoAdjust="0"/>
  </p:normalViewPr>
  <p:slideViewPr>
    <p:cSldViewPr>
      <p:cViewPr varScale="1">
        <p:scale>
          <a:sx n="70" d="100"/>
          <a:sy n="70" d="100"/>
        </p:scale>
        <p:origin x="1176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34" y="-84"/>
      </p:cViewPr>
      <p:guideLst>
        <p:guide orient="horz" pos="3200"/>
        <p:guide pos="2215"/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Mirzai" userId="892db99f-066a-48a0-8bc7-17b254cc6f4c" providerId="ADAL" clId="{AEB2E46B-D8E4-4B3C-AF5C-B08D46A1DC84}"/>
    <pc:docChg chg="modSld">
      <pc:chgData name="Lauren Mirzai" userId="892db99f-066a-48a0-8bc7-17b254cc6f4c" providerId="ADAL" clId="{AEB2E46B-D8E4-4B3C-AF5C-B08D46A1DC84}" dt="2025-11-04T10:47:26.582" v="10" actId="20577"/>
      <pc:docMkLst>
        <pc:docMk/>
      </pc:docMkLst>
      <pc:sldChg chg="modNotesTx">
        <pc:chgData name="Lauren Mirzai" userId="892db99f-066a-48a0-8bc7-17b254cc6f4c" providerId="ADAL" clId="{AEB2E46B-D8E4-4B3C-AF5C-B08D46A1DC84}" dt="2025-11-04T10:47:26.582" v="10" actId="20577"/>
        <pc:sldMkLst>
          <pc:docMk/>
          <pc:sldMk cId="4037297062" sldId="37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8539" cy="51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6" tIns="47388" rIns="94776" bIns="47388" numCol="1" anchor="t" anchorCtr="0" compatLnSpc="1">
            <a:prstTxWarp prst="textNoShape">
              <a:avLst/>
            </a:prstTxWarp>
          </a:bodyPr>
          <a:lstStyle>
            <a:lvl1pPr defTabSz="94780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851" y="1"/>
            <a:ext cx="3078539" cy="51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6" tIns="47388" rIns="94776" bIns="47388" numCol="1" anchor="t" anchorCtr="0" compatLnSpc="1">
            <a:prstTxWarp prst="textNoShape">
              <a:avLst/>
            </a:prstTxWarp>
          </a:bodyPr>
          <a:lstStyle>
            <a:lvl1pPr algn="r" defTabSz="94780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908"/>
            <a:ext cx="3078539" cy="51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6" tIns="47388" rIns="94776" bIns="47388" numCol="1" anchor="b" anchorCtr="0" compatLnSpc="1">
            <a:prstTxWarp prst="textNoShape">
              <a:avLst/>
            </a:prstTxWarp>
          </a:bodyPr>
          <a:lstStyle>
            <a:lvl1pPr defTabSz="94780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851" y="9720908"/>
            <a:ext cx="3078539" cy="51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6" tIns="47388" rIns="94776" bIns="47388" numCol="1" anchor="b" anchorCtr="0" compatLnSpc="1">
            <a:prstTxWarp prst="textNoShape">
              <a:avLst/>
            </a:prstTxWarp>
          </a:bodyPr>
          <a:lstStyle>
            <a:lvl1pPr algn="r" defTabSz="947804">
              <a:defRPr sz="1200">
                <a:latin typeface="Arial" charset="0"/>
              </a:defRPr>
            </a:lvl1pPr>
          </a:lstStyle>
          <a:p>
            <a:pPr>
              <a:defRPr/>
            </a:pPr>
            <a:fld id="{30929E53-38F3-4F4F-812A-804C9F96603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3564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8539" cy="51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2" tIns="47722" rIns="95442" bIns="4772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851" y="1"/>
            <a:ext cx="3078539" cy="51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2" tIns="47722" rIns="95442" bIns="4772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078" y="4862101"/>
            <a:ext cx="5681912" cy="460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2" tIns="47722" rIns="95442" bIns="477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908"/>
            <a:ext cx="3078539" cy="51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2" tIns="47722" rIns="95442" bIns="4772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851" y="9720908"/>
            <a:ext cx="3078539" cy="512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2" tIns="47722" rIns="95442" bIns="4772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54C914C-4508-435E-8801-5B74C196EF5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00951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FF2B0-F544-8C45-975F-AF17EB31A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0BF8A9-86A9-B942-8BD2-9EBD16FF5A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92188" y="766763"/>
            <a:ext cx="5119687" cy="38385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E0B9E2-1742-6AA3-6319-5762A76291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12.30 – 1.00	*** Arrival &amp; Refreshments &amp; Networking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1.00 – 1.05		Welcome &amp; Overview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1.05 – 1.20		Budget Update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1.20 – 1.40		Replacing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iTrent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with HCM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1.40 – 2.10	Discussion 1. HCM Transition (Portfolio Groups)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Portfolio considerations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Anticipated FAQs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2.10 - 2.30		Complaints Handling Presentation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Complaints Handling &amp; Reporting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Child Friendly Complaints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Complaints Handling Toolkit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2.30 - 2.50		*** Comfort Break/Networking – return to new group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2.50 – 3.05		Cyber Security presentation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3.05 – 3.35		Cyber Security Exercise (Mixed Groups)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3.35 – 4.00	Forward Look &amp; Future Forum Board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Equally Safe at Work &amp; White Ribbon pledge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Trauma Informed training - next steps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Updating HR Policies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Employee Zone – retiring The Hub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4.00			Close &amp; Final Networking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68307-601D-7519-CCA4-D9451A726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4C914C-4508-435E-8801-5B74C196EF5F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093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A1441-31C1-D188-DEF4-41BA3D031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F78BED-E534-3638-76F1-6CE2A11D66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92188" y="766763"/>
            <a:ext cx="5119687" cy="38385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5518B9-1E8B-38D6-8287-11A18FDE94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12.30 – 1.00	*** Arrival &amp; Refreshments &amp; Networking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1.00 – 1.05		Welcome &amp; Overview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1.05 – 1.20		Budget Update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1.20 – 1.40		Replacing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iTrent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with HCM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1.40 – 2.10	Discussion 1. HCM Transition (Portfolio Groups)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Portfolio considerations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Anticipated FAQs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2.10 - 2.30		Complaints Handling Presentation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Complaints Handling &amp; Reporting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Child Friendly Complaints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Complaints Handling Toolkit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2.30 - 2.50		*** Comfort Break/Networking – return to new group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2.50 – 3.05		Cyber Security presentation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3.05 – 3.35		Cyber Security Exercise (Mixed Groups)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3.35 – 4.00	Forward Look &amp; Future Forum Board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Equally Safe at Work &amp; White Ribbon pledge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Trauma Informed training - next steps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Updating HR Policies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Employee Zone – retiring The Hub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4.00			Close &amp; Final Networking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6A612-34EB-D000-5DFE-0B0C0BEA20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4C914C-4508-435E-8801-5B74C196EF5F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133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037BD-9FE9-E211-275F-F9506F02D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B6B0B1-CFD5-6095-D86F-1B214730C2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92188" y="766763"/>
            <a:ext cx="5119687" cy="38385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629A11-8632-C52F-E284-41DF2C54FD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12.30 – 1.00	*** Arrival &amp; Refreshments &amp; Networking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1.00 – 1.05		Welcome &amp; Overview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1.05 – 1.20		Budget Update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1.20 – 1.40		Replacing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iTrent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with HCM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1.40 – 2.10	Discussion 1. HCM Transition (Portfolio Groups)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Portfolio considerations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Anticipated FAQs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2.10 - 2.30		Complaints Handling Presentation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Complaints Handling &amp; Reporting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Child Friendly Complaints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Complaints Handling Toolkit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2.30 - 2.50		*** Comfort Break/Networking – return to new group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2.50 – 3.05		Cyber Security presentation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3.05 – 3.35		Cyber Security Exercise (Mixed Groups)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3.35 – 4.00	Forward Look &amp; Future Forum Board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Equally Safe at Work &amp; White Ribbon pledge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Trauma Informed training - next steps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Updating HR Policies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Employee Zone – retiring The Hub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4.00			Close &amp; Final Networking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195605-D152-97AD-B744-36A529FB0F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4C914C-4508-435E-8801-5B74C196EF5F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721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EEB2F-F953-BB27-17A8-F2F27D157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9CEA44-A765-6084-DEFD-1C2DE44CED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92188" y="766763"/>
            <a:ext cx="5119687" cy="38385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664ECA-E7E8-7707-CAF3-73F291D20F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12.30 – 1.00	*** Arrival &amp; Refreshments &amp; Networking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1.00 – 1.05		Welcome &amp; Overview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1.05 – 1.20		Budget Update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1.20 – 1.40		Replacing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iTrent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with HCM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1.40 – 2.10	Discussion 1. HCM Transition (Portfolio Groups)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Portfolio considerations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Anticipated FAQs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2.10 - 2.30		Complaints Handling Presentation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Complaints Handling &amp; Reporting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Child Friendly Complaints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Complaints Handling Toolkit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2.30 - 2.50		*** Comfort Break/Networking – return to new group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2.50 – 3.05		Cyber Security presentation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3.05 – 3.35		Cyber Security Exercise (Mixed Groups)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3.35 – 4.00	Forward Look &amp; Future Forum Board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Equally Safe at Work &amp; White Ribbon pledge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Trauma Informed training - next steps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Updating HR Policies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Employee Zone – retiring The Hub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4.00			Close &amp; Final Networking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7915FD-4965-F62F-ACA2-39053031BA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4C914C-4508-435E-8801-5B74C196EF5F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149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EF887-9611-6582-87CA-87B5A35D0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75B423-EAC8-A47F-791D-97C620D4D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92188" y="766763"/>
            <a:ext cx="5119687" cy="38385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9FC020-B885-256B-29E9-2027BDE58B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12.30 – 1.00	*** Arrival &amp; Refreshments &amp; Networking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1.00 – 1.05		Welcome &amp; Overview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1.05 – 1.20		Budget Update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1.20 – 1.40		Replacing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iTrent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with HCM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1.40 – 2.10	Discussion 1. HCM Transition (Portfolio Groups)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Portfolio considerations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Anticipated FAQs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2.10 - 2.30		Complaints Handling Presentation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Complaints Handling &amp; Reporting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Child Friendly Complaints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		- Complaints Handling Toolkit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2.30 - 2.50		*** Comfort Break/Networking – return to new group ***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2.50 – 3.05		Cyber Security presentation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3.05 – 3.35		Cyber Security Exercise (Mixed Groups) </a:t>
            </a:r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3.35 – 4.00	Forward Look &amp; Future Forum Board </a:t>
            </a:r>
            <a:b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Equally Safe at Work &amp; White Ribbon pledge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Trauma Informed training - next steps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Updating HR Policies 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Employee Zone – retiring The Hub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4.00			Close &amp; Final Networking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7C7F8B-728E-3AD0-75D5-149661BB04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4C914C-4508-435E-8801-5B74C196EF5F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153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21F05-72C6-0BA6-5A16-D53DAB6FA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B89021-1A3F-8981-1ED8-8AFEDC20FF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92188" y="766763"/>
            <a:ext cx="5119687" cy="38385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804901-C33C-0D5E-D328-0D0F65C82E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68B109-354B-BF15-BC16-663F6380F0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4C914C-4508-435E-8801-5B74C196EF5F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0439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DDF8B-3E0F-49FD-A245-820E8BE222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783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3C777-DA32-4555-9193-7CC82AC7085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44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9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9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BECF7-7661-4CEE-8957-E79ED400C6F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47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00220-07FD-4BC6-B647-2E10DB3753F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5362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582F3-AC78-49F8-9C42-03116BF87FC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18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12A41-35F2-44BE-B3CF-EBE0B8555B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322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D0A45-F244-477D-AE1C-337447B33AF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063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E7DBE-1BF8-4C67-BF7C-B3AE33D4C05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28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2BF97-1F7E-4B53-9E45-C8AE306586C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633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FEDE0-0C82-4391-A5A2-47694856CF9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159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66C72-69CA-4038-93CB-75F75A91A73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053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1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1" y="1566865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682AFD-D204-4658-BEE6-D50F67ABF72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9B7C6-3347-628E-2FEB-D63445B32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62A6-966A-F3B6-3F0A-938E0955B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Replacing </a:t>
            </a:r>
            <a:r>
              <a:rPr lang="en-GB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iTrent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 with Oracle HCM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45228-C235-8912-BE1D-91C0EA800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340768"/>
            <a:ext cx="8001000" cy="4653201"/>
          </a:xfrm>
        </p:spPr>
        <p:txBody>
          <a:bodyPr/>
          <a:lstStyle/>
          <a:p>
            <a:pPr marL="0" indent="0">
              <a:buNone/>
            </a:pPr>
            <a:endParaRPr lang="en-GB" sz="1800" b="1" i="1" dirty="0"/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We will cover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Why we’re replacing HR &amp; Payroll system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Cutover from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iTrent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to Oracle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Rationalising overtime processing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High-level timeline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Communicating with employees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75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14E813-0EDF-1B7A-5384-DB79F787B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pic>
        <p:nvPicPr>
          <p:cNvPr id="5" name="Picture 4" descr="17">
            <a:extLst>
              <a:ext uri="{FF2B5EF4-FFF2-40B4-BE49-F238E27FC236}">
                <a16:creationId xmlns:a16="http://schemas.microsoft.com/office/drawing/2014/main" id="{E775B374-EAFE-AA56-AF19-FA6A54732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94" y="6237312"/>
            <a:ext cx="24177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584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A8669-C8DE-561C-095E-9728B6C5A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70842-420F-B6FE-12A0-3F337576A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Why replace our HR/Payroll system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9A0AD-821A-8CF9-89BF-06628E7C0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340768"/>
            <a:ext cx="8001000" cy="4653201"/>
          </a:xfrm>
        </p:spPr>
        <p:txBody>
          <a:bodyPr/>
          <a:lstStyle/>
          <a:p>
            <a:pPr marL="0" indent="0">
              <a:buNone/>
            </a:pPr>
            <a:endParaRPr lang="en-GB" sz="1800" b="1" i="1" dirty="0"/>
          </a:p>
          <a:p>
            <a:r>
              <a:rPr lang="en-GB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Contract ends March 2026 </a:t>
            </a:r>
          </a:p>
          <a:p>
            <a:r>
              <a:rPr lang="en-GB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Oracle consistent with Finance &amp; Procurement</a:t>
            </a:r>
          </a:p>
          <a:p>
            <a:r>
              <a:rPr lang="en-GB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First phase – (February 2026): </a:t>
            </a:r>
          </a:p>
          <a:p>
            <a:pPr lvl="1"/>
            <a:r>
              <a:rPr lang="en-GB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Corporate users have same functionality on Oracle</a:t>
            </a:r>
          </a:p>
          <a:p>
            <a:pPr lvl="1"/>
            <a:r>
              <a:rPr lang="en-GB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Non-corporate users continue to receive email payslips</a:t>
            </a:r>
          </a:p>
          <a:p>
            <a:r>
              <a:rPr lang="en-GB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Next phase – (TBC): </a:t>
            </a:r>
          </a:p>
          <a:p>
            <a:pPr lvl="1"/>
            <a:r>
              <a:rPr lang="en-GB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Non-corporate users access payslips and leave</a:t>
            </a:r>
          </a:p>
          <a:p>
            <a:pPr lvl="1"/>
            <a:r>
              <a:rPr lang="en-GB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Corporate users submit O/T &amp; Standby in system</a:t>
            </a:r>
          </a:p>
          <a:p>
            <a:r>
              <a:rPr lang="en-GB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Next phase – (TBC):</a:t>
            </a:r>
          </a:p>
          <a:p>
            <a:pPr lvl="1"/>
            <a:r>
              <a:rPr lang="en-GB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Non-corporate users submit O/T &amp; Standby in system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75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DF11C6-372E-2629-CE33-462DD3CB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pic>
        <p:nvPicPr>
          <p:cNvPr id="5" name="Picture 4" descr="17">
            <a:extLst>
              <a:ext uri="{FF2B5EF4-FFF2-40B4-BE49-F238E27FC236}">
                <a16:creationId xmlns:a16="http://schemas.microsoft.com/office/drawing/2014/main" id="{77B8A659-BE0C-3141-8860-840A96F5C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94" y="6237312"/>
            <a:ext cx="24177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968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07F27-9D20-C317-6369-77FE1CD64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B697E-ADC7-35A1-67B0-CD0D8EDC8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Cutover </a:t>
            </a:r>
            <a:r>
              <a:rPr lang="en-GB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iTrent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 to Oracle HCM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94651-39D6-F018-E609-EE5AA4D8B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340768"/>
            <a:ext cx="8001000" cy="4653201"/>
          </a:xfrm>
        </p:spPr>
        <p:txBody>
          <a:bodyPr/>
          <a:lstStyle/>
          <a:p>
            <a:pPr marL="0" indent="0">
              <a:buNone/>
            </a:pPr>
            <a:endParaRPr lang="en-GB" sz="1800" b="1" i="1" dirty="0"/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Clean set of data needed with no changes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Data migration process takes three weeks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Payroll must retain access to deliver Dec &amp; Jan pay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All other access more limited from 10 Dec to 10 Feb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No access 6 Jan to 31 Jan (payroll)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No access 6 Jan to 10 Feb (wider organisation)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Impact on 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Recruitment (adding new starts)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Contractual changes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Overtime (rationalised process)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Booking leave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Sickness absence (interim process for January)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75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2E9493-48F7-5CAC-30AF-429CFEB6B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pic>
        <p:nvPicPr>
          <p:cNvPr id="5" name="Picture 4" descr="17">
            <a:extLst>
              <a:ext uri="{FF2B5EF4-FFF2-40B4-BE49-F238E27FC236}">
                <a16:creationId xmlns:a16="http://schemas.microsoft.com/office/drawing/2014/main" id="{537ECF76-DB57-FF51-622A-8402B30EF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94" y="6237312"/>
            <a:ext cx="24177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864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A6B47-E7A1-9F53-86F3-7348A70A3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43A0E-4C38-38D3-2402-471CF9114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Rationalising overtime processing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526D6-97FB-1527-1710-07AE1F3A8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340768"/>
            <a:ext cx="8001000" cy="4653201"/>
          </a:xfrm>
        </p:spPr>
        <p:txBody>
          <a:bodyPr/>
          <a:lstStyle/>
          <a:p>
            <a:pPr marL="0" indent="0">
              <a:buNone/>
            </a:pPr>
            <a:endParaRPr lang="en-GB" sz="1800" b="1" i="1" dirty="0"/>
          </a:p>
          <a:p>
            <a:pPr marL="33337" indent="0">
              <a:buNone/>
            </a:pPr>
            <a:r>
              <a:rPr lang="en-GB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Meant to be addressed with move to </a:t>
            </a:r>
            <a:r>
              <a:rPr lang="en-GB" sz="2400" kern="100" dirty="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iTrent</a:t>
            </a:r>
            <a:r>
              <a:rPr lang="en-GB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GB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Multiple approaches across the Council </a:t>
            </a:r>
          </a:p>
          <a:p>
            <a:r>
              <a:rPr lang="en-GB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Different approaches within the same portfolios</a:t>
            </a:r>
          </a:p>
          <a:p>
            <a:r>
              <a:rPr lang="en-GB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Duplicating processes/multiple keying – time/error</a:t>
            </a:r>
          </a:p>
          <a:p>
            <a:r>
              <a:rPr lang="en-GB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Must be streamlined</a:t>
            </a:r>
          </a:p>
          <a:p>
            <a:r>
              <a:rPr lang="en-GB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Interim - one consistent form across all service areas</a:t>
            </a:r>
          </a:p>
          <a:p>
            <a:r>
              <a:rPr lang="en-GB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Reduces timescales, enables bulk uploads</a:t>
            </a:r>
          </a:p>
          <a:p>
            <a:r>
              <a:rPr lang="en-GB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Ultimately complete through the HR/Payroll system</a:t>
            </a:r>
          </a:p>
          <a:p>
            <a:r>
              <a:rPr lang="en-GB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Key efficiency with ESS for all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75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9287F-1B4B-9414-BDD7-BA905E85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pic>
        <p:nvPicPr>
          <p:cNvPr id="5" name="Picture 4" descr="17">
            <a:extLst>
              <a:ext uri="{FF2B5EF4-FFF2-40B4-BE49-F238E27FC236}">
                <a16:creationId xmlns:a16="http://schemas.microsoft.com/office/drawing/2014/main" id="{164FF81C-4ED1-E9E9-8B3F-E019D315A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94" y="6237312"/>
            <a:ext cx="24177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96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49484-4BBD-A436-0312-A20D63561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DB786-1999-6A3C-7EF4-CF4D83219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High-level timeline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C9918-C79A-C551-18C1-E76692383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340768"/>
            <a:ext cx="8001000" cy="4653201"/>
          </a:xfrm>
        </p:spPr>
        <p:txBody>
          <a:bodyPr/>
          <a:lstStyle/>
          <a:p>
            <a:pPr marL="0" indent="0">
              <a:buNone/>
            </a:pPr>
            <a:endParaRPr lang="en-GB" sz="1800" b="1" i="1" dirty="0"/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20 October – brief JNG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22 October – brief Leadership Forum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22 October – LIP (aim for advance copy ahead of Forum)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23 October – Employee Comms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November – Rationalised OT implemented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10 December – payroll finalise LG &amp; Teachers Dec pay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10 December – no new starts or contractual changes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5 January – payroll finalise LG &amp; Teachers Jan pay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6 January – no further access to </a:t>
            </a:r>
            <a:r>
              <a:rPr lang="en-GB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iTrent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26/31 January – HR &amp; Payroll access to new system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January – Oracle familiarisation for corporate users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10 February – Access to new system for corporate users</a:t>
            </a:r>
          </a:p>
          <a:p>
            <a:endParaRPr lang="en-GB" sz="175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FA22F-FBC8-6F06-661E-8AB6100D4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pic>
        <p:nvPicPr>
          <p:cNvPr id="5" name="Picture 4" descr="17">
            <a:extLst>
              <a:ext uri="{FF2B5EF4-FFF2-40B4-BE49-F238E27FC236}">
                <a16:creationId xmlns:a16="http://schemas.microsoft.com/office/drawing/2014/main" id="{77AB6B97-81B5-0C0A-F4C1-0536E26E5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94" y="6237312"/>
            <a:ext cx="24177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719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CF970-A674-C6A0-C8B8-240C049B8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5E3C0-CECB-72C9-0673-3165BB078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Communicating with employees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5271D-301D-D7DB-C4E1-83C885888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340768"/>
            <a:ext cx="8001000" cy="4653201"/>
          </a:xfrm>
        </p:spPr>
        <p:txBody>
          <a:bodyPr/>
          <a:lstStyle/>
          <a:p>
            <a:pPr marL="0" indent="0">
              <a:buNone/>
            </a:pPr>
            <a:endParaRPr lang="en-GB" sz="1800" b="1" i="1" dirty="0"/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Key messages</a:t>
            </a:r>
          </a:p>
          <a:p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iTrent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is changing to Oracle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Overtime submission &amp; processing is changing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Key dates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Training on the new system – corporate users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Training on the new system – non corporate users</a:t>
            </a: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Key channels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Leadership Forum &amp; LIP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Regular Employee News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Dedicated page on Employee Zone</a:t>
            </a:r>
          </a:p>
          <a:p>
            <a:endParaRPr lang="en-GB" sz="175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BD4482-972E-43DE-5DB8-BADBB7597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pic>
        <p:nvPicPr>
          <p:cNvPr id="5" name="Picture 4" descr="17">
            <a:extLst>
              <a:ext uri="{FF2B5EF4-FFF2-40B4-BE49-F238E27FC236}">
                <a16:creationId xmlns:a16="http://schemas.microsoft.com/office/drawing/2014/main" id="{51FAA7BC-455B-04F5-03A0-E3C911954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94" y="6237312"/>
            <a:ext cx="24177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7297062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mplat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2fae2e97-89d0-49dd-b452-8a1de501ce28}" enabled="1" method="Privileged" siteId="{f8f576a2-ede5-4764-97e6-ddd50e694cc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</Template>
  <TotalTime>23586</TotalTime>
  <Words>1297</Words>
  <Application>Microsoft Office PowerPoint</Application>
  <PresentationFormat>On-screen Show (4:3)</PresentationFormat>
  <Paragraphs>133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Verdana</vt:lpstr>
      <vt:lpstr>Wingdings</vt:lpstr>
      <vt:lpstr>Presentation template</vt:lpstr>
      <vt:lpstr>   Replacing iTrent with Oracle HCM</vt:lpstr>
      <vt:lpstr>   Why replace our HR/Payroll system</vt:lpstr>
      <vt:lpstr>   Cutover iTrent to Oracle HCM</vt:lpstr>
      <vt:lpstr>   Rationalising overtime processing</vt:lpstr>
      <vt:lpstr>   High-level timeline</vt:lpstr>
      <vt:lpstr>   Communicating with employees</vt:lpstr>
    </vt:vector>
  </TitlesOfParts>
  <Company>East Dunbartonshire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Organisational Planning 2014 - 2017</dc:title>
  <dc:creator>Sandra Adams</dc:creator>
  <cp:lastModifiedBy>Lauren Mirzai</cp:lastModifiedBy>
  <cp:revision>408</cp:revision>
  <cp:lastPrinted>2019-03-27T09:12:19Z</cp:lastPrinted>
  <dcterms:created xsi:type="dcterms:W3CDTF">2014-11-13T17:39:30Z</dcterms:created>
  <dcterms:modified xsi:type="dcterms:W3CDTF">2025-11-04T10:47:30Z</dcterms:modified>
</cp:coreProperties>
</file>